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1"/>
  </p:notesMasterIdLst>
  <p:sldIdLst>
    <p:sldId id="1507" r:id="rId2"/>
    <p:sldId id="1776" r:id="rId3"/>
    <p:sldId id="1753" r:id="rId4"/>
    <p:sldId id="1879" r:id="rId5"/>
    <p:sldId id="1880" r:id="rId6"/>
    <p:sldId id="1936" r:id="rId7"/>
    <p:sldId id="1937" r:id="rId8"/>
    <p:sldId id="1941" r:id="rId9"/>
    <p:sldId id="1938" r:id="rId10"/>
    <p:sldId id="1942" r:id="rId11"/>
    <p:sldId id="1939" r:id="rId12"/>
    <p:sldId id="1943" r:id="rId13"/>
    <p:sldId id="1940" r:id="rId14"/>
    <p:sldId id="1944" r:id="rId15"/>
    <p:sldId id="1946" r:id="rId16"/>
    <p:sldId id="1948" r:id="rId17"/>
    <p:sldId id="1933" r:id="rId18"/>
    <p:sldId id="1934" r:id="rId19"/>
    <p:sldId id="191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404"/>
    <a:srgbClr val="19261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9" autoAdjust="0"/>
    <p:restoredTop sz="83438" autoAdjust="0"/>
  </p:normalViewPr>
  <p:slideViewPr>
    <p:cSldViewPr snapToGrid="0">
      <p:cViewPr varScale="1">
        <p:scale>
          <a:sx n="73" d="100"/>
          <a:sy n="73" d="100"/>
        </p:scale>
        <p:origin x="822" y="66"/>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9/21/2021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3413965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4096885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1855544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940113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1189472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1910696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2518967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Re 2:10 "Do not fear any of those things which you are about to suffer. Indeed, the devil is about to throw some of you into prison, that you may be tested, and you will have tribulation ten days. Be faithful until death, and I will give you the crown of life.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626794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32518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56680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Diotrephes</a:t>
            </a:r>
            <a:r>
              <a:rPr lang="en-US" sz="1200" kern="1200" baseline="0" dirty="0" smtClean="0">
                <a:solidFill>
                  <a:srgbClr val="000000"/>
                </a:solidFill>
                <a:effectLst/>
                <a:latin typeface="Times New Roman" pitchFamily="16" charset="0"/>
                <a:ea typeface="+mn-ea"/>
                <a:cs typeface="+mn-cs"/>
              </a:rPr>
              <a:t> may be an evangelist or elder who took over</a:t>
            </a:r>
          </a:p>
          <a:p>
            <a:endParaRPr lang="en-US" sz="1200" kern="1200" baseline="0" dirty="0" smtClean="0">
              <a:solidFill>
                <a:srgbClr val="000000"/>
              </a:solidFill>
              <a:effectLst/>
              <a:latin typeface="Times New Roman" pitchFamily="16" charset="0"/>
              <a:ea typeface="+mn-ea"/>
              <a:cs typeface="+mn-cs"/>
            </a:endParaRPr>
          </a:p>
          <a:p>
            <a:r>
              <a:rPr lang="en-US" sz="1200" kern="1200" baseline="0" dirty="0" smtClean="0">
                <a:solidFill>
                  <a:srgbClr val="000000"/>
                </a:solidFill>
                <a:effectLst/>
                <a:latin typeface="Times New Roman" pitchFamily="16" charset="0"/>
                <a:ea typeface="+mn-ea"/>
                <a:cs typeface="+mn-cs"/>
              </a:rPr>
              <a:t>“Jezebel” </a:t>
            </a:r>
            <a:r>
              <a:rPr lang="en-US" sz="1200" kern="1200" baseline="0" dirty="0" err="1" smtClean="0">
                <a:solidFill>
                  <a:srgbClr val="000000"/>
                </a:solidFill>
                <a:effectLst/>
                <a:latin typeface="Times New Roman" pitchFamily="16" charset="0"/>
                <a:ea typeface="+mn-ea"/>
                <a:cs typeface="+mn-cs"/>
              </a:rPr>
              <a:t>exertee</a:t>
            </a:r>
            <a:r>
              <a:rPr lang="en-US" sz="1200" kern="1200" baseline="0" dirty="0" smtClean="0">
                <a:solidFill>
                  <a:srgbClr val="000000"/>
                </a:solidFill>
                <a:effectLst/>
                <a:latin typeface="Times New Roman" pitchFamily="16" charset="0"/>
                <a:ea typeface="+mn-ea"/>
                <a:cs typeface="+mn-cs"/>
              </a:rPr>
              <a:t> an authority she did not have. </a:t>
            </a:r>
            <a:r>
              <a:rPr lang="en-US" sz="1200" kern="1200" baseline="0" dirty="0" err="1" smtClean="0">
                <a:solidFill>
                  <a:srgbClr val="000000"/>
                </a:solidFill>
                <a:effectLst/>
                <a:latin typeface="Times New Roman" pitchFamily="16" charset="0"/>
                <a:ea typeface="+mn-ea"/>
                <a:cs typeface="+mn-cs"/>
              </a:rPr>
              <a:t>Unscripturally</a:t>
            </a:r>
            <a:r>
              <a:rPr lang="en-US" sz="1200" kern="1200" baseline="0" dirty="0" smtClean="0">
                <a:solidFill>
                  <a:srgbClr val="000000"/>
                </a:solidFill>
                <a:effectLst/>
                <a:latin typeface="Times New Roman" pitchFamily="16" charset="0"/>
                <a:ea typeface="+mn-ea"/>
                <a:cs typeface="+mn-cs"/>
              </a:rPr>
              <a:t> unorganized churches may also be </a:t>
            </a:r>
            <a:r>
              <a:rPr lang="en-US" sz="1200" kern="1200" baseline="0" dirty="0" err="1" smtClean="0">
                <a:solidFill>
                  <a:srgbClr val="000000"/>
                </a:solidFill>
                <a:effectLst/>
                <a:latin typeface="Times New Roman" pitchFamily="16" charset="0"/>
                <a:ea typeface="+mn-ea"/>
                <a:cs typeface="+mn-cs"/>
              </a:rPr>
              <a:t>congregaitons</a:t>
            </a:r>
            <a:r>
              <a:rPr lang="en-US" sz="1200" kern="1200" baseline="0" dirty="0" smtClean="0">
                <a:solidFill>
                  <a:srgbClr val="000000"/>
                </a:solidFill>
                <a:effectLst/>
                <a:latin typeface="Times New Roman" pitchFamily="16" charset="0"/>
                <a:ea typeface="+mn-ea"/>
                <a:cs typeface="+mn-cs"/>
              </a:rPr>
              <a:t> with men who are qualified but not serving.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4</a:t>
            </a:fld>
            <a:endParaRPr lang="en-US"/>
          </a:p>
        </p:txBody>
      </p:sp>
    </p:spTree>
    <p:extLst>
      <p:ext uri="{BB962C8B-B14F-4D97-AF65-F5344CB8AC3E}">
        <p14:creationId xmlns:p14="http://schemas.microsoft.com/office/powerpoint/2010/main" val="1536913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2790644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2042360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1711457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3219190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2840277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9/21/2021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10:00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PM</a:t>
            </a:r>
            <a:endParaRPr lang="en-US" sz="4000" dirty="0">
              <a:effectLst>
                <a:glow rad="228600">
                  <a:srgbClr val="03080D"/>
                </a:glow>
              </a:effectLst>
            </a:endParaRP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In an Scripturally unorganized church</a:t>
            </a:r>
            <a:r>
              <a:rPr lang="en-US" sz="4800" dirty="0" smtClean="0"/>
              <a:t>:</a:t>
            </a:r>
          </a:p>
          <a:p>
            <a:pPr marL="0" indent="0" algn="just">
              <a:buNone/>
            </a:pPr>
            <a:r>
              <a:rPr lang="en-US" sz="4800" dirty="0"/>
              <a:t>	</a:t>
            </a:r>
            <a:r>
              <a:rPr lang="en-US" sz="4800" dirty="0" smtClean="0"/>
              <a:t>YOU need to ascertain truth is taught</a:t>
            </a:r>
          </a:p>
          <a:p>
            <a:pPr marL="0" indent="0" algn="just">
              <a:buNone/>
            </a:pPr>
            <a:r>
              <a:rPr lang="en-US" sz="4800" dirty="0"/>
              <a:t>	</a:t>
            </a:r>
            <a:r>
              <a:rPr lang="en-US" sz="4800" dirty="0" smtClean="0"/>
              <a:t>YOU need to promote purity in members</a:t>
            </a:r>
          </a:p>
          <a:p>
            <a:pPr marL="0" indent="0" algn="just">
              <a:buNone/>
            </a:pPr>
            <a:r>
              <a:rPr lang="en-US" sz="4800" dirty="0"/>
              <a:t>	</a:t>
            </a:r>
            <a:r>
              <a:rPr lang="en-US" sz="4800" dirty="0" smtClean="0"/>
              <a:t>YOU need to reach out and admonish</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2: Sound Health</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59537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1 Corinthians 8:4-8, 10:24</a:t>
            </a:r>
          </a:p>
          <a:p>
            <a:pPr marL="0" indent="0" algn="just">
              <a:buNone/>
            </a:pPr>
            <a:r>
              <a:rPr lang="en-US" sz="4800" dirty="0"/>
              <a:t>	</a:t>
            </a:r>
            <a:r>
              <a:rPr lang="en-US" sz="4800" dirty="0" smtClean="0"/>
              <a:t>“Let no one seek his own”</a:t>
            </a:r>
          </a:p>
          <a:p>
            <a:pPr marL="0" indent="0" algn="just">
              <a:buNone/>
            </a:pPr>
            <a:r>
              <a:rPr lang="en-US" sz="4800" dirty="0"/>
              <a:t>	</a:t>
            </a:r>
            <a:r>
              <a:rPr lang="en-US" sz="4800" dirty="0" smtClean="0"/>
              <a:t>The danger of causing others to stumble</a:t>
            </a:r>
          </a:p>
          <a:p>
            <a:pPr marL="0" indent="0" algn="just">
              <a:buNone/>
            </a:pPr>
            <a:r>
              <a:rPr lang="en-US" sz="4800" dirty="0"/>
              <a:t>	</a:t>
            </a:r>
            <a:r>
              <a:rPr lang="en-US" sz="4800" dirty="0" smtClean="0"/>
              <a:t>Using liberty to serve each other</a:t>
            </a:r>
          </a:p>
          <a:p>
            <a:pPr marL="0" indent="0" algn="just">
              <a:buNone/>
            </a:pPr>
            <a:r>
              <a:rPr lang="en-US" sz="4800" dirty="0" smtClean="0"/>
              <a:t>Members need to think more about others</a:t>
            </a:r>
          </a:p>
          <a:p>
            <a:pPr marL="0" indent="0" algn="just">
              <a:buNone/>
            </a:pPr>
            <a:r>
              <a:rPr lang="en-US" sz="4800" dirty="0"/>
              <a:t>	</a:t>
            </a:r>
            <a:r>
              <a:rPr lang="en-US" sz="4800" dirty="0" smtClean="0"/>
              <a:t>Make choices that benefit all</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3: Total Submission</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35617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In an Scripturally unorganized church</a:t>
            </a:r>
            <a:r>
              <a:rPr lang="en-US" sz="4800" dirty="0" smtClean="0"/>
              <a:t>:</a:t>
            </a:r>
          </a:p>
          <a:p>
            <a:pPr marL="0" indent="0" algn="just">
              <a:buNone/>
            </a:pPr>
            <a:r>
              <a:rPr lang="en-US" sz="4800" dirty="0"/>
              <a:t>	</a:t>
            </a:r>
            <a:r>
              <a:rPr lang="en-US" sz="4800" dirty="0" smtClean="0"/>
              <a:t>YOU need to seek the well being of others</a:t>
            </a:r>
          </a:p>
          <a:p>
            <a:pPr marL="0" indent="0" algn="just">
              <a:buNone/>
            </a:pPr>
            <a:r>
              <a:rPr lang="en-US" sz="4800" dirty="0"/>
              <a:t>	</a:t>
            </a:r>
            <a:r>
              <a:rPr lang="en-US" sz="4800" dirty="0" smtClean="0"/>
              <a:t>YOU need to keep yourself in submission</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3: Total Submission</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71587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1 Corinthians 12:12-20</a:t>
            </a:r>
          </a:p>
          <a:p>
            <a:pPr marL="0" indent="0" algn="just">
              <a:buNone/>
            </a:pPr>
            <a:r>
              <a:rPr lang="en-US" sz="4800" dirty="0"/>
              <a:t>	“the body is not one member but many”</a:t>
            </a:r>
            <a:endParaRPr lang="en-US" sz="4800" dirty="0" smtClean="0"/>
          </a:p>
          <a:p>
            <a:pPr marL="0" indent="0" algn="just">
              <a:buNone/>
            </a:pPr>
            <a:r>
              <a:rPr lang="en-US" sz="4800" dirty="0"/>
              <a:t>	</a:t>
            </a:r>
            <a:r>
              <a:rPr lang="en-US" sz="4800" dirty="0" smtClean="0"/>
              <a:t>Hebrews 13:17</a:t>
            </a:r>
          </a:p>
          <a:p>
            <a:pPr marL="0" indent="0" algn="just">
              <a:buNone/>
            </a:pPr>
            <a:r>
              <a:rPr lang="en-US" sz="4800" dirty="0"/>
              <a:t>	</a:t>
            </a:r>
            <a:r>
              <a:rPr lang="en-US" sz="4800" dirty="0" smtClean="0"/>
              <a:t>We are responsible for each other</a:t>
            </a:r>
            <a:endParaRPr lang="en-US" sz="4800" dirty="0" smtClean="0"/>
          </a:p>
          <a:p>
            <a:pPr marL="0" indent="0" algn="just">
              <a:buNone/>
            </a:pPr>
            <a:r>
              <a:rPr lang="en-US" sz="4800" dirty="0" smtClean="0"/>
              <a:t>Members need to </a:t>
            </a:r>
            <a:r>
              <a:rPr lang="en-US" sz="4800" dirty="0" smtClean="0"/>
              <a:t>be more concerned </a:t>
            </a:r>
            <a:endParaRPr lang="en-US" sz="4800" dirty="0" smtClean="0"/>
          </a:p>
          <a:p>
            <a:pPr marL="0" indent="0" algn="just">
              <a:buNone/>
            </a:pPr>
            <a:r>
              <a:rPr lang="en-US" sz="4800" dirty="0"/>
              <a:t>	</a:t>
            </a:r>
            <a:r>
              <a:rPr lang="en-US" sz="4800" dirty="0" smtClean="0"/>
              <a:t>A flock without shepherds needs attention</a:t>
            </a:r>
            <a:endParaRPr lang="en-US" sz="4800" dirty="0" smtClean="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4: Accounting of Souls</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167857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In an Scripturally unorganized church</a:t>
            </a:r>
            <a:r>
              <a:rPr lang="en-US" sz="4800" dirty="0" smtClean="0"/>
              <a:t>:</a:t>
            </a:r>
          </a:p>
          <a:p>
            <a:pPr marL="0" indent="0" algn="just">
              <a:buNone/>
            </a:pPr>
            <a:r>
              <a:rPr lang="en-US" sz="4800" dirty="0"/>
              <a:t>	</a:t>
            </a:r>
            <a:r>
              <a:rPr lang="en-US" sz="4800" dirty="0" smtClean="0"/>
              <a:t>YOU need to labor to restore the weak</a:t>
            </a:r>
          </a:p>
          <a:p>
            <a:pPr marL="0" indent="0" algn="just">
              <a:buNone/>
            </a:pPr>
            <a:r>
              <a:rPr lang="en-US" sz="4800" dirty="0"/>
              <a:t>	</a:t>
            </a:r>
            <a:r>
              <a:rPr lang="en-US" sz="4800" dirty="0" smtClean="0"/>
              <a:t>YOU need to sacrifice to save</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4: Accounting of Souls</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699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1 Corinthians 16-10-12</a:t>
            </a:r>
          </a:p>
          <a:p>
            <a:pPr marL="0" indent="0" algn="just">
              <a:buNone/>
            </a:pPr>
            <a:r>
              <a:rPr lang="en-US" sz="4800" dirty="0"/>
              <a:t>	</a:t>
            </a:r>
            <a:r>
              <a:rPr lang="en-US" sz="4800" dirty="0" smtClean="0"/>
              <a:t>Titus 1, 1 Timothy 3</a:t>
            </a:r>
          </a:p>
          <a:p>
            <a:pPr marL="0" indent="0" algn="just">
              <a:buNone/>
            </a:pPr>
            <a:r>
              <a:rPr lang="en-US" sz="4800" dirty="0"/>
              <a:t>	</a:t>
            </a:r>
            <a:r>
              <a:rPr lang="en-US" sz="4800" dirty="0" smtClean="0"/>
              <a:t>“</a:t>
            </a:r>
            <a:r>
              <a:rPr lang="en-US" sz="4800" i="1" dirty="0"/>
              <a:t>set in order the things that are </a:t>
            </a:r>
            <a:r>
              <a:rPr lang="en-US" sz="4800" i="1" dirty="0" smtClean="0"/>
              <a:t>lacking”</a:t>
            </a:r>
          </a:p>
          <a:p>
            <a:pPr marL="0" indent="0" algn="just">
              <a:buNone/>
            </a:pPr>
            <a:r>
              <a:rPr lang="en-US" sz="4800" i="1" dirty="0"/>
              <a:t>	</a:t>
            </a:r>
            <a:r>
              <a:rPr lang="en-US" sz="4800" dirty="0" smtClean="0"/>
              <a:t>Diligently seeking elders, deacons, etc.</a:t>
            </a:r>
            <a:endParaRPr lang="en-US" sz="4800" dirty="0" smtClean="0"/>
          </a:p>
          <a:p>
            <a:pPr marL="0" indent="0" algn="just">
              <a:buNone/>
            </a:pPr>
            <a:r>
              <a:rPr lang="en-US" sz="4800" dirty="0" smtClean="0"/>
              <a:t>Members need to think </a:t>
            </a:r>
            <a:r>
              <a:rPr lang="en-US" sz="4800" dirty="0" smtClean="0"/>
              <a:t>about service</a:t>
            </a:r>
            <a:endParaRPr lang="en-US" sz="4800" dirty="0" smtClean="0"/>
          </a:p>
          <a:p>
            <a:pPr marL="0" indent="0" algn="just">
              <a:buNone/>
            </a:pPr>
            <a:r>
              <a:rPr lang="en-US" sz="4800" dirty="0"/>
              <a:t>	</a:t>
            </a:r>
            <a:r>
              <a:rPr lang="en-US" sz="4800" dirty="0" smtClean="0"/>
              <a:t>How they can become qualified</a:t>
            </a:r>
            <a:endParaRPr lang="en-US" sz="4800" dirty="0" smtClean="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5: Pursuing Organization</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212524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In an Scripturally unorganized church</a:t>
            </a:r>
            <a:r>
              <a:rPr lang="en-US" sz="4800" dirty="0" smtClean="0"/>
              <a:t>:</a:t>
            </a:r>
          </a:p>
          <a:p>
            <a:pPr marL="0" indent="0" algn="just">
              <a:buNone/>
            </a:pPr>
            <a:r>
              <a:rPr lang="en-US" sz="4800" dirty="0"/>
              <a:t>	</a:t>
            </a:r>
            <a:r>
              <a:rPr lang="en-US" sz="4800" dirty="0" smtClean="0"/>
              <a:t>YOU need to labor for organization</a:t>
            </a:r>
          </a:p>
          <a:p>
            <a:pPr marL="0" indent="0" algn="just">
              <a:buNone/>
            </a:pPr>
            <a:r>
              <a:rPr lang="en-US" sz="4800" dirty="0"/>
              <a:t>	</a:t>
            </a:r>
            <a:r>
              <a:rPr lang="en-US" sz="4800" dirty="0" smtClean="0"/>
              <a:t>YOU need to encourage others to serve</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5: Pursuing Organization</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03840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199" y="1600200"/>
            <a:ext cx="12001500" cy="5257800"/>
          </a:xfrm>
        </p:spPr>
        <p:txBody>
          <a:bodyPr>
            <a:noAutofit/>
          </a:bodyPr>
          <a:lstStyle/>
          <a:p>
            <a:pPr marL="0" indent="0" algn="just">
              <a:buNone/>
            </a:pPr>
            <a:r>
              <a:rPr lang="en-US" sz="4800" dirty="0" smtClean="0"/>
              <a:t>Scripturally unorganized churches succeed</a:t>
            </a:r>
          </a:p>
          <a:p>
            <a:pPr marL="0" indent="0" algn="just">
              <a:buNone/>
            </a:pPr>
            <a:r>
              <a:rPr lang="en-US" sz="4800" dirty="0"/>
              <a:t>	</a:t>
            </a:r>
            <a:r>
              <a:rPr lang="en-US" sz="4800" dirty="0" smtClean="0"/>
              <a:t>Smyrna (Rev. 2)</a:t>
            </a:r>
          </a:p>
          <a:p>
            <a:pPr marL="0" indent="0" algn="just">
              <a:buNone/>
            </a:pPr>
            <a:r>
              <a:rPr lang="en-US" sz="4800" dirty="0"/>
              <a:t>	</a:t>
            </a:r>
            <a:r>
              <a:rPr lang="en-US" sz="4800" dirty="0" smtClean="0"/>
              <a:t>Philadelphia (Rev. 3)</a:t>
            </a:r>
          </a:p>
          <a:p>
            <a:pPr marL="0" indent="0" algn="just">
              <a:buNone/>
            </a:pPr>
            <a:endParaRPr lang="en-US" sz="4800" dirty="0" smtClean="0"/>
          </a:p>
          <a:p>
            <a:pPr marL="0" indent="0" algn="just">
              <a:buNone/>
            </a:pPr>
            <a:r>
              <a:rPr lang="en-US" sz="4800" dirty="0" smtClean="0"/>
              <a:t>Members must rise to the opportunity</a:t>
            </a:r>
          </a:p>
          <a:p>
            <a:pPr marL="0" indent="0" algn="just">
              <a:buNone/>
            </a:pPr>
            <a:endParaRPr lang="en-US" sz="4400" dirty="0"/>
          </a:p>
          <a:p>
            <a:pPr marL="0" indent="0" algn="just">
              <a:buNone/>
            </a:pPr>
            <a:endParaRPr lang="en-US" sz="4800" dirty="0"/>
          </a:p>
          <a:p>
            <a:pPr algn="just">
              <a:buFontTx/>
              <a:buChar char="-"/>
            </a:pP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smtClean="0">
                <a:effectLst>
                  <a:glow rad="228600">
                    <a:srgbClr val="030400"/>
                  </a:glow>
                  <a:outerShdw blurRad="50800" dist="63500" dir="2700000" algn="tl" rotWithShape="0">
                    <a:srgbClr val="000000">
                      <a:alpha val="48000"/>
                    </a:srgbClr>
                  </a:outerShdw>
                </a:effectLst>
                <a:latin typeface="+mn-lt"/>
              </a:rPr>
              <a:t>Success Stories</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908780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8140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p:spPr>
        <p:txBody>
          <a:bodyPr>
            <a:noAutofit/>
          </a:bodyPr>
          <a:lstStyle/>
          <a:p>
            <a:pPr algn="ctr"/>
            <a:r>
              <a:rPr lang="en-US" sz="7200" dirty="0" smtClean="0">
                <a:effectLst>
                  <a:glow rad="228600">
                    <a:srgbClr val="000000"/>
                  </a:glow>
                </a:effectLst>
              </a:rPr>
              <a:t>Acts 16: The Philippian Jailer</a:t>
            </a:r>
            <a:endParaRPr lang="en-US" sz="7200" dirty="0">
              <a:effectLst>
                <a:glow rad="228600">
                  <a:srgbClr val="000000"/>
                </a:glow>
              </a:effectLst>
            </a:endParaRPr>
          </a:p>
        </p:txBody>
      </p:sp>
      <p:sp>
        <p:nvSpPr>
          <p:cNvPr id="3" name="Content Placeholder 2"/>
          <p:cNvSpPr>
            <a:spLocks noGrp="1"/>
          </p:cNvSpPr>
          <p:nvPr>
            <p:ph idx="1"/>
          </p:nvPr>
        </p:nvSpPr>
        <p:spPr>
          <a:xfrm>
            <a:off x="176981" y="1600200"/>
            <a:ext cx="11857703" cy="5257799"/>
          </a:xfrm>
        </p:spPr>
        <p:txBody>
          <a:bodyPr>
            <a:noAutofit/>
          </a:bodyPr>
          <a:lstStyle/>
          <a:p>
            <a:pPr>
              <a:buNone/>
            </a:pPr>
            <a:r>
              <a:rPr lang="en-US" sz="4000" dirty="0" smtClean="0">
                <a:effectLst>
                  <a:glow rad="228600">
                    <a:srgbClr val="000000"/>
                  </a:glow>
                </a:effectLst>
              </a:rPr>
              <a:t>Vs 32: “they </a:t>
            </a:r>
            <a:r>
              <a:rPr lang="en-US" sz="4000" dirty="0">
                <a:effectLst>
                  <a:glow rad="228600">
                    <a:srgbClr val="000000"/>
                  </a:glow>
                </a:effectLst>
              </a:rPr>
              <a:t>spoke the word of the Lord to </a:t>
            </a:r>
            <a:r>
              <a:rPr lang="en-US" sz="4000" dirty="0" smtClean="0">
                <a:effectLst>
                  <a:glow rad="228600">
                    <a:srgbClr val="000000"/>
                  </a:glow>
                </a:effectLst>
              </a:rPr>
              <a:t>him”</a:t>
            </a:r>
          </a:p>
          <a:p>
            <a:pPr>
              <a:buNone/>
            </a:pPr>
            <a:endParaRPr lang="en-US" sz="4000" dirty="0" smtClean="0">
              <a:effectLst>
                <a:glow rad="228600">
                  <a:srgbClr val="000000"/>
                </a:glow>
              </a:effectLst>
            </a:endParaRPr>
          </a:p>
          <a:p>
            <a:pPr>
              <a:buNone/>
            </a:pPr>
            <a:r>
              <a:rPr lang="en-US" sz="4000" dirty="0">
                <a:effectLst>
                  <a:glow rad="228600">
                    <a:srgbClr val="000000"/>
                  </a:glow>
                </a:effectLst>
              </a:rPr>
              <a:t>Vs 31: "Believe on the Lord Jesus </a:t>
            </a:r>
            <a:r>
              <a:rPr lang="en-US" sz="4000" dirty="0" smtClean="0">
                <a:effectLst>
                  <a:glow rad="228600">
                    <a:srgbClr val="000000"/>
                  </a:glow>
                </a:effectLst>
              </a:rPr>
              <a:t>Christ”</a:t>
            </a:r>
          </a:p>
          <a:p>
            <a:pPr>
              <a:buNone/>
            </a:pPr>
            <a:endParaRPr lang="en-US" sz="4000" dirty="0" smtClean="0">
              <a:effectLst>
                <a:glow rad="228600">
                  <a:srgbClr val="000000"/>
                </a:glow>
              </a:effectLst>
            </a:endParaRPr>
          </a:p>
          <a:p>
            <a:pPr>
              <a:buNone/>
            </a:pPr>
            <a:r>
              <a:rPr lang="en-US" sz="4000" dirty="0" smtClean="0">
                <a:effectLst>
                  <a:glow rad="228600">
                    <a:srgbClr val="000000"/>
                  </a:glow>
                </a:effectLst>
              </a:rPr>
              <a:t>Vs 33</a:t>
            </a:r>
            <a:r>
              <a:rPr lang="en-US" sz="4000" dirty="0">
                <a:effectLst>
                  <a:glow rad="228600">
                    <a:srgbClr val="000000"/>
                  </a:glow>
                </a:effectLst>
              </a:rPr>
              <a:t>: “immediately he and all his family were </a:t>
            </a:r>
            <a:r>
              <a:rPr lang="en-US" sz="4000" dirty="0" smtClean="0">
                <a:effectLst>
                  <a:glow rad="228600">
                    <a:srgbClr val="000000"/>
                  </a:glow>
                </a:effectLst>
              </a:rPr>
              <a:t>baptized”</a:t>
            </a:r>
          </a:p>
          <a:p>
            <a:pPr>
              <a:buNone/>
            </a:pPr>
            <a:endParaRPr lang="en-US" sz="4000" dirty="0">
              <a:effectLst>
                <a:glow rad="228600">
                  <a:srgbClr val="000000"/>
                </a:glow>
              </a:effectLst>
            </a:endParaRPr>
          </a:p>
          <a:p>
            <a:pPr>
              <a:buNone/>
            </a:pPr>
            <a:r>
              <a:rPr lang="en-US" sz="4000" dirty="0" smtClean="0">
                <a:effectLst>
                  <a:glow rad="228600">
                    <a:srgbClr val="000000"/>
                  </a:glow>
                </a:effectLst>
              </a:rPr>
              <a:t>Vs. </a:t>
            </a:r>
            <a:r>
              <a:rPr lang="en-US" sz="4000" dirty="0">
                <a:effectLst>
                  <a:glow rad="228600">
                    <a:srgbClr val="000000"/>
                  </a:glow>
                </a:effectLst>
              </a:rPr>
              <a:t>34: “he rejoiced, having believed in </a:t>
            </a:r>
            <a:r>
              <a:rPr lang="en-US" sz="4000" dirty="0" smtClean="0">
                <a:effectLst>
                  <a:glow rad="228600">
                    <a:srgbClr val="000000"/>
                  </a:glow>
                </a:effectLst>
              </a:rPr>
              <a:t>God” </a:t>
            </a:r>
            <a:endParaRPr lang="en-US" sz="4000" dirty="0">
              <a:effectLst>
                <a:glow rad="228600">
                  <a:srgbClr val="000000"/>
                </a:glow>
              </a:effectLst>
            </a:endParaRPr>
          </a:p>
        </p:txBody>
      </p:sp>
    </p:spTree>
    <p:extLst>
      <p:ext uri="{BB962C8B-B14F-4D97-AF65-F5344CB8AC3E}">
        <p14:creationId xmlns:p14="http://schemas.microsoft.com/office/powerpoint/2010/main" val="1597013547"/>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37041681"/>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400531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4748" y="473264"/>
            <a:ext cx="11161829" cy="6379429"/>
          </a:xfrm>
        </p:spPr>
        <p:txBody>
          <a:bodyPr>
            <a:noAutofit/>
          </a:bodyPr>
          <a:lstStyle/>
          <a:p>
            <a:pPr algn="ctr"/>
            <a:r>
              <a:rPr lang="en-US" sz="8800" dirty="0" smtClean="0">
                <a:ln w="0"/>
                <a:solidFill>
                  <a:schemeClr val="tx1"/>
                </a:solidFill>
                <a:effectLst>
                  <a:glow rad="228600">
                    <a:srgbClr val="000000"/>
                  </a:glow>
                  <a:outerShdw blurRad="38100" dist="19050" dir="2700000" algn="tl" rotWithShape="0">
                    <a:schemeClr val="dk1">
                      <a:alpha val="40000"/>
                    </a:schemeClr>
                  </a:outerShdw>
                </a:effectLst>
              </a:rPr>
              <a:t>Scripturally </a:t>
            </a:r>
            <a:br>
              <a:rPr lang="en-US" sz="88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8800" dirty="0" smtClean="0">
                <a:ln w="0"/>
                <a:solidFill>
                  <a:schemeClr val="tx1"/>
                </a:solidFill>
                <a:effectLst>
                  <a:glow rad="228600">
                    <a:srgbClr val="000000"/>
                  </a:glow>
                  <a:outerShdw blurRad="38100" dist="19050" dir="2700000" algn="tl" rotWithShape="0">
                    <a:schemeClr val="dk1">
                      <a:alpha val="40000"/>
                    </a:schemeClr>
                  </a:outerShdw>
                </a:effectLst>
              </a:rPr>
              <a:t>Unorganized</a:t>
            </a:r>
            <a:br>
              <a:rPr lang="en-US" sz="88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7600" dirty="0" smtClean="0">
                <a:ln w="0"/>
                <a:solidFill>
                  <a:schemeClr val="tx1"/>
                </a:solidFill>
                <a:effectLst>
                  <a:glow rad="228600">
                    <a:srgbClr val="000000"/>
                  </a:glow>
                  <a:outerShdw blurRad="38100" dist="19050" dir="2700000" algn="tl" rotWithShape="0">
                    <a:schemeClr val="dk1">
                      <a:alpha val="40000"/>
                    </a:schemeClr>
                  </a:outerShdw>
                </a:effectLst>
              </a:rPr>
            </a:br>
            <a:endParaRPr lang="en-US" sz="3600" dirty="0">
              <a:ln w="0"/>
              <a:solidFill>
                <a:schemeClr val="tx1"/>
              </a:solidFill>
              <a:effectLst>
                <a:glow rad="228600">
                  <a:srgbClr val="000000"/>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1316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Scripturally organized – Philippi</a:t>
            </a:r>
          </a:p>
          <a:p>
            <a:pPr marL="0" indent="0" algn="just">
              <a:buNone/>
            </a:pPr>
            <a:r>
              <a:rPr lang="en-US" sz="4800" dirty="0" smtClean="0"/>
              <a:t>Scripturally unorganized – Corinth</a:t>
            </a:r>
          </a:p>
          <a:p>
            <a:pPr marL="0" indent="0" algn="just">
              <a:buNone/>
            </a:pPr>
            <a:endParaRPr lang="en-US" sz="4800" dirty="0" smtClean="0"/>
          </a:p>
          <a:p>
            <a:pPr marL="0" indent="0" algn="just">
              <a:buNone/>
            </a:pPr>
            <a:r>
              <a:rPr lang="en-US" sz="4800" dirty="0" err="1" smtClean="0"/>
              <a:t>Unscripturally</a:t>
            </a:r>
            <a:r>
              <a:rPr lang="en-US" sz="4800" dirty="0" smtClean="0"/>
              <a:t> organized – Diotrephes</a:t>
            </a:r>
          </a:p>
          <a:p>
            <a:pPr marL="0" indent="0" algn="just">
              <a:buNone/>
            </a:pPr>
            <a:r>
              <a:rPr lang="en-US" sz="4800" dirty="0" err="1" smtClean="0"/>
              <a:t>Unscripturally</a:t>
            </a:r>
            <a:r>
              <a:rPr lang="en-US" sz="4800" dirty="0" smtClean="0"/>
              <a:t> unorganized – Thyatira  </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000" dirty="0" smtClean="0">
                <a:effectLst>
                  <a:glow rad="228600">
                    <a:srgbClr val="030400"/>
                  </a:glow>
                  <a:outerShdw blurRad="50800" dist="63500" dir="2700000" algn="tl" rotWithShape="0">
                    <a:srgbClr val="000000">
                      <a:alpha val="48000"/>
                    </a:srgbClr>
                  </a:outerShdw>
                </a:effectLst>
                <a:latin typeface="+mn-lt"/>
              </a:rPr>
              <a:t>Four Types of Congregations</a:t>
            </a:r>
            <a:endParaRPr lang="en-US" sz="8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193677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Missing elders, deacons, or preacher(s)</a:t>
            </a:r>
          </a:p>
          <a:p>
            <a:pPr marL="0" indent="0" algn="just">
              <a:buNone/>
            </a:pPr>
            <a:r>
              <a:rPr lang="en-US" sz="4800" dirty="0"/>
              <a:t>	</a:t>
            </a:r>
            <a:r>
              <a:rPr lang="en-US" sz="4800" dirty="0" smtClean="0"/>
              <a:t>Cannot be missing teachers (1 Tim. 1)</a:t>
            </a:r>
          </a:p>
          <a:p>
            <a:pPr marL="0" indent="0" algn="just">
              <a:buNone/>
            </a:pPr>
            <a:endParaRPr lang="en-US" sz="4800" dirty="0" smtClean="0"/>
          </a:p>
          <a:p>
            <a:pPr marL="0" indent="0" algn="just">
              <a:buNone/>
            </a:pPr>
            <a:r>
              <a:rPr lang="en-US" sz="4800" dirty="0" smtClean="0"/>
              <a:t>Due to absence of multiple qualified people</a:t>
            </a:r>
          </a:p>
          <a:p>
            <a:pPr marL="0" indent="0" algn="just">
              <a:buNone/>
            </a:pPr>
            <a:r>
              <a:rPr lang="en-US" sz="4800" dirty="0"/>
              <a:t>	</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Scripturally Unorganized</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3670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Corinth struggled with many issues</a:t>
            </a:r>
          </a:p>
          <a:p>
            <a:pPr marL="0" indent="0" algn="just">
              <a:buNone/>
            </a:pPr>
            <a:r>
              <a:rPr lang="en-US" sz="4800" dirty="0"/>
              <a:t>	</a:t>
            </a:r>
            <a:r>
              <a:rPr lang="en-US" sz="4800" dirty="0" smtClean="0"/>
              <a:t>They corrected many of these problems</a:t>
            </a:r>
          </a:p>
          <a:p>
            <a:pPr marL="0" indent="0" algn="just">
              <a:buNone/>
            </a:pPr>
            <a:endParaRPr lang="en-US" sz="4800" dirty="0" smtClean="0"/>
          </a:p>
          <a:p>
            <a:pPr marL="0" indent="0" algn="just">
              <a:buNone/>
            </a:pPr>
            <a:r>
              <a:rPr lang="en-US" sz="4800" dirty="0" smtClean="0"/>
              <a:t>One important point: </a:t>
            </a:r>
          </a:p>
          <a:p>
            <a:pPr marL="0" indent="0" algn="just">
              <a:buNone/>
            </a:pPr>
            <a:r>
              <a:rPr lang="en-US" sz="4800" dirty="0"/>
              <a:t>	</a:t>
            </a:r>
            <a:r>
              <a:rPr lang="en-US" sz="4800" dirty="0" smtClean="0"/>
              <a:t>Members needed to step up in oversight</a:t>
            </a:r>
            <a:endParaRPr lang="en-US" sz="4800" dirty="0"/>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Lessons from Corinth </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87793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1 Corinthians 6:1-8</a:t>
            </a:r>
          </a:p>
          <a:p>
            <a:pPr marL="0" indent="0" algn="just">
              <a:buNone/>
            </a:pPr>
            <a:r>
              <a:rPr lang="en-US" sz="4800" dirty="0"/>
              <a:t>	</a:t>
            </a:r>
            <a:r>
              <a:rPr lang="en-US" sz="4800" dirty="0" smtClean="0"/>
              <a:t>“Wise men among you”</a:t>
            </a:r>
          </a:p>
          <a:p>
            <a:pPr marL="0" indent="0" algn="just">
              <a:buNone/>
            </a:pPr>
            <a:r>
              <a:rPr lang="en-US" sz="4800" dirty="0"/>
              <a:t>	</a:t>
            </a:r>
            <a:r>
              <a:rPr lang="en-US" sz="4800" dirty="0" smtClean="0"/>
              <a:t>1 Corinthians 2:15 – the spiritual man</a:t>
            </a:r>
          </a:p>
          <a:p>
            <a:pPr marL="0" indent="0" algn="just">
              <a:buNone/>
            </a:pPr>
            <a:r>
              <a:rPr lang="en-US" sz="4800" dirty="0"/>
              <a:t>	</a:t>
            </a:r>
            <a:r>
              <a:rPr lang="en-US" sz="4800" dirty="0" smtClean="0"/>
              <a:t>Titus 2 – older men and women</a:t>
            </a:r>
          </a:p>
          <a:p>
            <a:pPr marL="0" indent="0" algn="just">
              <a:buNone/>
            </a:pPr>
            <a:r>
              <a:rPr lang="en-US" sz="4800" dirty="0" smtClean="0"/>
              <a:t>An unorganized church is NOT a democracy</a:t>
            </a:r>
          </a:p>
          <a:p>
            <a:pPr marL="0" indent="0" algn="just">
              <a:buNone/>
            </a:pPr>
            <a:r>
              <a:rPr lang="en-US" sz="4800" dirty="0"/>
              <a:t>	</a:t>
            </a:r>
            <a:r>
              <a:rPr lang="en-US" sz="4800" dirty="0" smtClean="0"/>
              <a:t>It does not vote for decisions</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1: </a:t>
            </a:r>
            <a:r>
              <a:rPr lang="en-US" sz="8800" dirty="0" err="1" smtClean="0">
                <a:effectLst>
                  <a:glow rad="228600">
                    <a:srgbClr val="030400"/>
                  </a:glow>
                  <a:outerShdw blurRad="50800" dist="63500" dir="2700000" algn="tl" rotWithShape="0">
                    <a:srgbClr val="000000">
                      <a:alpha val="48000"/>
                    </a:srgbClr>
                  </a:outerShdw>
                </a:effectLst>
                <a:latin typeface="+mn-lt"/>
              </a:rPr>
              <a:t>Noocracy</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630468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In an Scripturally unorganized church:</a:t>
            </a:r>
          </a:p>
          <a:p>
            <a:pPr marL="0" indent="0" algn="just">
              <a:buNone/>
            </a:pPr>
            <a:r>
              <a:rPr lang="en-US" sz="4800" dirty="0"/>
              <a:t>	</a:t>
            </a:r>
            <a:r>
              <a:rPr lang="en-US" sz="4800" dirty="0" smtClean="0"/>
              <a:t>YOU need to seek spiritual leadership</a:t>
            </a:r>
          </a:p>
          <a:p>
            <a:pPr marL="0" indent="0" algn="just">
              <a:buNone/>
            </a:pPr>
            <a:r>
              <a:rPr lang="en-US" sz="4800" dirty="0"/>
              <a:t>	</a:t>
            </a:r>
            <a:r>
              <a:rPr lang="en-US" sz="4800" dirty="0" smtClean="0"/>
              <a:t>YOU need to grow spiritual </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1: </a:t>
            </a:r>
            <a:r>
              <a:rPr lang="en-US" sz="8800" dirty="0" err="1" smtClean="0">
                <a:effectLst>
                  <a:glow rad="228600">
                    <a:srgbClr val="030400"/>
                  </a:glow>
                  <a:outerShdw blurRad="50800" dist="63500" dir="2700000" algn="tl" rotWithShape="0">
                    <a:srgbClr val="000000">
                      <a:alpha val="48000"/>
                    </a:srgbClr>
                  </a:outerShdw>
                </a:effectLst>
                <a:latin typeface="+mn-lt"/>
              </a:rPr>
              <a:t>Noocracy</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31579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smtClean="0"/>
              <a:t>1 Corinthians 5:1-5</a:t>
            </a:r>
          </a:p>
          <a:p>
            <a:pPr marL="0" indent="0" algn="just">
              <a:buNone/>
            </a:pPr>
            <a:r>
              <a:rPr lang="en-US" sz="4800" dirty="0"/>
              <a:t>	</a:t>
            </a:r>
            <a:r>
              <a:rPr lang="en-US" sz="4800" dirty="0" smtClean="0"/>
              <a:t>“Put </a:t>
            </a:r>
            <a:r>
              <a:rPr lang="en-US" sz="4800" dirty="0"/>
              <a:t>away from yourselves the evil </a:t>
            </a:r>
            <a:r>
              <a:rPr lang="en-US" sz="4800" dirty="0" smtClean="0"/>
              <a:t>person“</a:t>
            </a:r>
          </a:p>
          <a:p>
            <a:pPr marL="0" indent="0" algn="just">
              <a:buNone/>
            </a:pPr>
            <a:r>
              <a:rPr lang="en-US" sz="4800" dirty="0"/>
              <a:t>	</a:t>
            </a:r>
            <a:r>
              <a:rPr lang="en-US" sz="4800" dirty="0" smtClean="0"/>
              <a:t>Revelation 2:14 – sound doctrine</a:t>
            </a:r>
          </a:p>
          <a:p>
            <a:pPr marL="0" indent="0" algn="just">
              <a:buNone/>
            </a:pPr>
            <a:r>
              <a:rPr lang="en-US" sz="4800" dirty="0"/>
              <a:t>	</a:t>
            </a:r>
            <a:r>
              <a:rPr lang="en-US" sz="4800" dirty="0" smtClean="0"/>
              <a:t>Revelation 2:20 – sound membership</a:t>
            </a:r>
          </a:p>
          <a:p>
            <a:pPr marL="0" indent="0" algn="just">
              <a:buNone/>
            </a:pPr>
            <a:r>
              <a:rPr lang="en-US" sz="4800" dirty="0" smtClean="0"/>
              <a:t>Members are responsible for soundness</a:t>
            </a:r>
          </a:p>
          <a:p>
            <a:pPr marL="0" indent="0" algn="just">
              <a:buNone/>
            </a:pPr>
            <a:r>
              <a:rPr lang="en-US" sz="4800" dirty="0"/>
              <a:t>	</a:t>
            </a:r>
            <a:r>
              <a:rPr lang="en-US" sz="4800" dirty="0" smtClean="0"/>
              <a:t>In doctrine and in membership</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8800" dirty="0" smtClean="0">
                <a:effectLst>
                  <a:glow rad="228600">
                    <a:srgbClr val="030400"/>
                  </a:glow>
                  <a:outerShdw blurRad="50800" dist="63500" dir="2700000" algn="tl" rotWithShape="0">
                    <a:srgbClr val="000000">
                      <a:alpha val="48000"/>
                    </a:srgbClr>
                  </a:outerShdw>
                </a:effectLst>
                <a:latin typeface="+mn-lt"/>
              </a:rPr>
              <a:t>2: Sound Health</a:t>
            </a:r>
            <a:endParaRPr lang="en-US" sz="88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93360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455211</TotalTime>
  <Words>378</Words>
  <Application>Microsoft Office PowerPoint</Application>
  <PresentationFormat>Widescreen</PresentationFormat>
  <Paragraphs>140</Paragraphs>
  <Slides>19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Bell MT</vt:lpstr>
      <vt:lpstr>Calibri</vt:lpstr>
      <vt:lpstr>Times New Roman</vt:lpstr>
      <vt:lpstr>Depth</vt:lpstr>
      <vt:lpstr>Welcome!</vt:lpstr>
      <vt:lpstr>PowerPoint Presentation</vt:lpstr>
      <vt:lpstr>Scripturally  Unorganized  </vt:lpstr>
      <vt:lpstr>Four Types of Congregations</vt:lpstr>
      <vt:lpstr>Scripturally Unorganized</vt:lpstr>
      <vt:lpstr>Lessons from Corinth </vt:lpstr>
      <vt:lpstr>1: Noocracy</vt:lpstr>
      <vt:lpstr>1: Noocracy</vt:lpstr>
      <vt:lpstr>2: Sound Health</vt:lpstr>
      <vt:lpstr>2: Sound Health</vt:lpstr>
      <vt:lpstr>3: Total Submission</vt:lpstr>
      <vt:lpstr>3: Total Submission</vt:lpstr>
      <vt:lpstr>4: Accounting of Souls</vt:lpstr>
      <vt:lpstr>4: Accounting of Souls</vt:lpstr>
      <vt:lpstr>5: Pursuing Organization</vt:lpstr>
      <vt:lpstr>5: Pursuing Organization</vt:lpstr>
      <vt:lpstr>Success Stories</vt:lpstr>
      <vt:lpstr>PowerPoint Presentation</vt:lpstr>
      <vt:lpstr>Acts 16: The Philippian Jailer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1385</cp:revision>
  <dcterms:created xsi:type="dcterms:W3CDTF">2016-12-20T17:11:47Z</dcterms:created>
  <dcterms:modified xsi:type="dcterms:W3CDTF">2021-09-21T16:27:35Z</dcterms:modified>
</cp:coreProperties>
</file>